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90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39fc1a1c0a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39fc1a1c0a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39fc1a1c0a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39fc1a1c0a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39fc1a1c0a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39fc1a1c0a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74700" y="3955375"/>
            <a:ext cx="6208800" cy="970500"/>
          </a:xfrm>
          <a:prstGeom prst="trapezoid">
            <a:avLst>
              <a:gd name="adj" fmla="val 68185"/>
            </a:avLst>
          </a:prstGeom>
          <a:solidFill>
            <a:srgbClr val="F7964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700" dirty="0"/>
              <a:t>Niveau 1</a:t>
            </a:r>
            <a:endParaRPr sz="700" dirty="0"/>
          </a:p>
        </p:txBody>
      </p:sp>
      <p:sp>
        <p:nvSpPr>
          <p:cNvPr id="55" name="Google Shape;55;p13"/>
          <p:cNvSpPr/>
          <p:nvPr/>
        </p:nvSpPr>
        <p:spPr>
          <a:xfrm>
            <a:off x="826825" y="2984975"/>
            <a:ext cx="4895400" cy="970500"/>
          </a:xfrm>
          <a:prstGeom prst="trapezoid">
            <a:avLst>
              <a:gd name="adj" fmla="val 68185"/>
            </a:avLst>
          </a:prstGeom>
          <a:solidFill>
            <a:srgbClr val="D5EC4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700"/>
              <a:t>Niveau 2</a:t>
            </a:r>
            <a:endParaRPr sz="700"/>
          </a:p>
        </p:txBody>
      </p:sp>
      <p:sp>
        <p:nvSpPr>
          <p:cNvPr id="56" name="Google Shape;56;p13">
            <a:hlinkClick r:id="rId3" action="ppaction://hlinksldjump"/>
          </p:cNvPr>
          <p:cNvSpPr/>
          <p:nvPr/>
        </p:nvSpPr>
        <p:spPr>
          <a:xfrm>
            <a:off x="1470675" y="2014650"/>
            <a:ext cx="3590400" cy="970500"/>
          </a:xfrm>
          <a:prstGeom prst="trapezoid">
            <a:avLst>
              <a:gd name="adj" fmla="val 68185"/>
            </a:avLst>
          </a:prstGeom>
          <a:solidFill>
            <a:srgbClr val="60E14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700" dirty="0"/>
              <a:t>Niveau 3</a:t>
            </a:r>
            <a:endParaRPr sz="700" dirty="0"/>
          </a:p>
        </p:txBody>
      </p:sp>
      <p:sp>
        <p:nvSpPr>
          <p:cNvPr id="57" name="Google Shape;57;p13">
            <a:hlinkClick r:id="rId4" action="ppaction://hlinksldjump"/>
          </p:cNvPr>
          <p:cNvSpPr/>
          <p:nvPr/>
        </p:nvSpPr>
        <p:spPr>
          <a:xfrm>
            <a:off x="2122850" y="1044175"/>
            <a:ext cx="2276700" cy="970500"/>
          </a:xfrm>
          <a:prstGeom prst="trapezoid">
            <a:avLst>
              <a:gd name="adj" fmla="val 62362"/>
            </a:avLst>
          </a:prstGeom>
          <a:solidFill>
            <a:srgbClr val="48D59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700"/>
              <a:t>Niveau 4</a:t>
            </a:r>
            <a:endParaRPr sz="700"/>
          </a:p>
        </p:txBody>
      </p:sp>
      <p:sp>
        <p:nvSpPr>
          <p:cNvPr id="58" name="Google Shape;58;p13">
            <a:hlinkClick r:id="rId5" action="ppaction://hlinksldjump"/>
          </p:cNvPr>
          <p:cNvSpPr/>
          <p:nvPr/>
        </p:nvSpPr>
        <p:spPr>
          <a:xfrm>
            <a:off x="2731428" y="73700"/>
            <a:ext cx="1053919" cy="970500"/>
          </a:xfrm>
          <a:prstGeom prst="triangle">
            <a:avLst>
              <a:gd name="adj" fmla="val 50000"/>
            </a:avLst>
          </a:prstGeom>
          <a:solidFill>
            <a:srgbClr val="4AACC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650" dirty="0"/>
              <a:t>Niveau 5</a:t>
            </a:r>
            <a:endParaRPr sz="650" dirty="0"/>
          </a:p>
        </p:txBody>
      </p:sp>
      <p:sp>
        <p:nvSpPr>
          <p:cNvPr id="59" name="Google Shape;59;p13"/>
          <p:cNvSpPr/>
          <p:nvPr/>
        </p:nvSpPr>
        <p:spPr>
          <a:xfrm>
            <a:off x="6732650" y="3955450"/>
            <a:ext cx="2186100" cy="970500"/>
          </a:xfrm>
          <a:prstGeom prst="rect">
            <a:avLst/>
          </a:prstGeom>
          <a:solidFill>
            <a:srgbClr val="D9D2E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900" b="1"/>
              <a:t>Niveau 1: </a:t>
            </a:r>
            <a:endParaRPr sz="9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900"/>
              <a:t>Basisniveau van zorg in de klas</a:t>
            </a:r>
            <a:endParaRPr sz="1000"/>
          </a:p>
        </p:txBody>
      </p:sp>
      <p:sp>
        <p:nvSpPr>
          <p:cNvPr id="60" name="Google Shape;60;p13"/>
          <p:cNvSpPr/>
          <p:nvPr/>
        </p:nvSpPr>
        <p:spPr>
          <a:xfrm>
            <a:off x="6732650" y="2984975"/>
            <a:ext cx="2186100" cy="970500"/>
          </a:xfrm>
          <a:prstGeom prst="rect">
            <a:avLst/>
          </a:prstGeom>
          <a:solidFill>
            <a:srgbClr val="D9D2E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900" b="1"/>
              <a:t>Niveau 2: </a:t>
            </a:r>
            <a:endParaRPr sz="9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900"/>
              <a:t>Binnen de klas zijn er aanpassingen nodig voor dit dit kind. Dat kan bijv. op het gebied van; Instructie, Aanbod, Taakaanpak, Ondersteuning</a:t>
            </a:r>
            <a:endParaRPr sz="900" b="1"/>
          </a:p>
        </p:txBody>
      </p:sp>
      <p:sp>
        <p:nvSpPr>
          <p:cNvPr id="61" name="Google Shape;61;p13"/>
          <p:cNvSpPr/>
          <p:nvPr/>
        </p:nvSpPr>
        <p:spPr>
          <a:xfrm>
            <a:off x="6732650" y="2014575"/>
            <a:ext cx="2186100" cy="970500"/>
          </a:xfrm>
          <a:prstGeom prst="rect">
            <a:avLst/>
          </a:prstGeom>
          <a:solidFill>
            <a:srgbClr val="D9D2E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900" b="1"/>
              <a:t>Niveau 3: </a:t>
            </a:r>
            <a:endParaRPr sz="9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900"/>
              <a:t>Klik op Niveau 3 in de piramide voor meer informatie.</a:t>
            </a:r>
            <a:endParaRPr sz="900" b="1"/>
          </a:p>
        </p:txBody>
      </p:sp>
      <p:sp>
        <p:nvSpPr>
          <p:cNvPr id="62" name="Google Shape;62;p13"/>
          <p:cNvSpPr/>
          <p:nvPr/>
        </p:nvSpPr>
        <p:spPr>
          <a:xfrm>
            <a:off x="6732650" y="1044175"/>
            <a:ext cx="2186100" cy="970500"/>
          </a:xfrm>
          <a:prstGeom prst="rect">
            <a:avLst/>
          </a:prstGeom>
          <a:solidFill>
            <a:srgbClr val="D9D2E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900" b="1"/>
              <a:t>Niveau 4: </a:t>
            </a:r>
            <a:endParaRPr sz="9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900"/>
              <a:t>Klik op Niveau 4 in de piramide voor meer informatie.</a:t>
            </a:r>
            <a:endParaRPr sz="900" b="1"/>
          </a:p>
        </p:txBody>
      </p:sp>
      <p:sp>
        <p:nvSpPr>
          <p:cNvPr id="63" name="Google Shape;63;p13"/>
          <p:cNvSpPr/>
          <p:nvPr/>
        </p:nvSpPr>
        <p:spPr>
          <a:xfrm>
            <a:off x="6732650" y="73700"/>
            <a:ext cx="2186100" cy="970500"/>
          </a:xfrm>
          <a:prstGeom prst="rect">
            <a:avLst/>
          </a:prstGeom>
          <a:solidFill>
            <a:srgbClr val="D9D2E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900" b="1"/>
              <a:t>Niveau 5: </a:t>
            </a:r>
            <a:endParaRPr sz="9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900"/>
              <a:t>Klik op Niveau 5 in de piramide voor meer informatie.</a:t>
            </a:r>
            <a:endParaRPr sz="900" b="1"/>
          </a:p>
        </p:txBody>
      </p:sp>
      <p:sp>
        <p:nvSpPr>
          <p:cNvPr id="64" name="Google Shape;64;p13"/>
          <p:cNvSpPr txBox="1"/>
          <p:nvPr/>
        </p:nvSpPr>
        <p:spPr>
          <a:xfrm>
            <a:off x="202250" y="147550"/>
            <a:ext cx="2332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b="1">
                <a:solidFill>
                  <a:schemeClr val="dk1"/>
                </a:solidFill>
              </a:rPr>
              <a:t>Schema en Route TLV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57C10F6-4D52-4B13-8D30-D1A6EECEF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132" y="162757"/>
            <a:ext cx="1847935" cy="126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/>
          <p:nvPr/>
        </p:nvSpPr>
        <p:spPr>
          <a:xfrm>
            <a:off x="165500" y="190000"/>
            <a:ext cx="2186100" cy="970500"/>
          </a:xfrm>
          <a:prstGeom prst="rect">
            <a:avLst/>
          </a:prstGeom>
          <a:solidFill>
            <a:srgbClr val="60E14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42875" dir="2880000" algn="bl" rotWithShape="0">
              <a:srgbClr val="60E146">
                <a:alpha val="2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b="1" dirty="0"/>
              <a:t>Niveau 3</a:t>
            </a:r>
            <a:endParaRPr sz="11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dirty="0"/>
              <a:t>Leerling komt in zorgniveau 3 </a:t>
            </a:r>
            <a:endParaRPr sz="1100" dirty="0"/>
          </a:p>
        </p:txBody>
      </p:sp>
      <p:sp>
        <p:nvSpPr>
          <p:cNvPr id="70" name="Google Shape;70;p14"/>
          <p:cNvSpPr/>
          <p:nvPr/>
        </p:nvSpPr>
        <p:spPr>
          <a:xfrm>
            <a:off x="165500" y="2025300"/>
            <a:ext cx="2186100" cy="1254300"/>
          </a:xfrm>
          <a:prstGeom prst="roundRect">
            <a:avLst>
              <a:gd name="adj" fmla="val 16667"/>
            </a:avLst>
          </a:prstGeom>
          <a:solidFill>
            <a:srgbClr val="60E14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dirty="0"/>
              <a:t>School, ouders en ondersteuning/ een deskundige onderzoeken welke extra ondersteuning nodig is. Er wordt een HGPD/ OPP gemaakt en uitgevoerd. </a:t>
            </a:r>
            <a:endParaRPr sz="1100" dirty="0"/>
          </a:p>
        </p:txBody>
      </p:sp>
      <p:sp>
        <p:nvSpPr>
          <p:cNvPr id="71" name="Google Shape;71;p14"/>
          <p:cNvSpPr/>
          <p:nvPr/>
        </p:nvSpPr>
        <p:spPr>
          <a:xfrm>
            <a:off x="3478950" y="1828800"/>
            <a:ext cx="2186100" cy="1651152"/>
          </a:xfrm>
          <a:prstGeom prst="roundRect">
            <a:avLst>
              <a:gd name="adj" fmla="val 16667"/>
            </a:avLst>
          </a:prstGeom>
          <a:solidFill>
            <a:srgbClr val="60E14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Bij handelingsverlegenheid wordt opgeschaald naar niveau 4. Bij behoefte aan deze extra externe zorg maar onvoldoende draagkracht bij de leerling en/of ouders volgt consultatie procesadviseur.</a:t>
            </a:r>
            <a:r>
              <a:rPr lang="nl" sz="1000" dirty="0"/>
              <a:t> Deze kan gevraagd worden het proces mede te beschouwen. Wat heb je gedaan en wat is nog nodig binnen het proces van het kind.</a:t>
            </a:r>
            <a:endParaRPr sz="1000" dirty="0"/>
          </a:p>
        </p:txBody>
      </p:sp>
      <p:sp>
        <p:nvSpPr>
          <p:cNvPr id="72" name="Google Shape;72;p14"/>
          <p:cNvSpPr/>
          <p:nvPr/>
        </p:nvSpPr>
        <p:spPr>
          <a:xfrm>
            <a:off x="6828250" y="2025300"/>
            <a:ext cx="2186100" cy="1254300"/>
          </a:xfrm>
          <a:prstGeom prst="rect">
            <a:avLst/>
          </a:prstGeom>
          <a:solidFill>
            <a:srgbClr val="48D59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/>
              <a:t>Naar </a:t>
            </a:r>
            <a:r>
              <a:rPr lang="nl" sz="1100" b="1"/>
              <a:t>Niveau 4</a:t>
            </a:r>
            <a:endParaRPr sz="11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i="1"/>
              <a:t>(Klik hier)  </a:t>
            </a:r>
            <a:endParaRPr sz="1100" i="1"/>
          </a:p>
        </p:txBody>
      </p:sp>
      <p:cxnSp>
        <p:nvCxnSpPr>
          <p:cNvPr id="73" name="Google Shape;73;p14"/>
          <p:cNvCxnSpPr>
            <a:cxnSpLocks/>
            <a:stCxn id="70" idx="3"/>
            <a:endCxn id="71" idx="1"/>
          </p:cNvCxnSpPr>
          <p:nvPr/>
        </p:nvCxnSpPr>
        <p:spPr>
          <a:xfrm>
            <a:off x="2351600" y="2652450"/>
            <a:ext cx="1127350" cy="1926"/>
          </a:xfrm>
          <a:prstGeom prst="straightConnector1">
            <a:avLst/>
          </a:prstGeom>
          <a:noFill/>
          <a:ln w="38100" cap="flat" cmpd="sng">
            <a:solidFill>
              <a:srgbClr val="60E146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4" name="Google Shape;74;p14"/>
          <p:cNvCxnSpPr>
            <a:cxnSpLocks/>
            <a:stCxn id="71" idx="3"/>
            <a:endCxn id="72" idx="1"/>
          </p:cNvCxnSpPr>
          <p:nvPr/>
        </p:nvCxnSpPr>
        <p:spPr>
          <a:xfrm flipV="1">
            <a:off x="5665050" y="2652450"/>
            <a:ext cx="1163200" cy="1926"/>
          </a:xfrm>
          <a:prstGeom prst="straightConnector1">
            <a:avLst/>
          </a:prstGeom>
          <a:noFill/>
          <a:ln w="38100" cap="flat" cmpd="sng">
            <a:solidFill>
              <a:srgbClr val="60E146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5" name="Google Shape;75;p14"/>
          <p:cNvCxnSpPr>
            <a:stCxn id="69" idx="2"/>
            <a:endCxn id="70" idx="0"/>
          </p:cNvCxnSpPr>
          <p:nvPr/>
        </p:nvCxnSpPr>
        <p:spPr>
          <a:xfrm>
            <a:off x="1258550" y="1160500"/>
            <a:ext cx="0" cy="864900"/>
          </a:xfrm>
          <a:prstGeom prst="straightConnector1">
            <a:avLst/>
          </a:prstGeom>
          <a:noFill/>
          <a:ln w="38100" cap="flat" cmpd="sng">
            <a:solidFill>
              <a:srgbClr val="60E14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6" name="Google Shape;76;p14"/>
          <p:cNvSpPr/>
          <p:nvPr/>
        </p:nvSpPr>
        <p:spPr>
          <a:xfrm>
            <a:off x="119600" y="3404214"/>
            <a:ext cx="2277900" cy="1114496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EAD1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nl" sz="1100" dirty="0"/>
              <a:t>Bij twijfel aan de haalbaarheid kan advies/consultatie gevraagd worden aan het SO/SBO</a:t>
            </a:r>
            <a:endParaRPr sz="1100" dirty="0"/>
          </a:p>
        </p:txBody>
      </p:sp>
      <p:cxnSp>
        <p:nvCxnSpPr>
          <p:cNvPr id="77" name="Google Shape;77;p14"/>
          <p:cNvCxnSpPr>
            <a:cxnSpLocks/>
            <a:stCxn id="76" idx="3"/>
            <a:endCxn id="70" idx="2"/>
          </p:cNvCxnSpPr>
          <p:nvPr/>
        </p:nvCxnSpPr>
        <p:spPr>
          <a:xfrm rot="5400000" flipH="1" flipV="1">
            <a:off x="1196243" y="3341907"/>
            <a:ext cx="124614" cy="127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rgbClr val="EAD1D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8" name="Google Shape;78;p14">
            <a:hlinkClick r:id="rId3" action="ppaction://hlinksldjump"/>
          </p:cNvPr>
          <p:cNvSpPr/>
          <p:nvPr/>
        </p:nvSpPr>
        <p:spPr>
          <a:xfrm>
            <a:off x="7689900" y="190000"/>
            <a:ext cx="1454100" cy="7269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000"/>
              <a:t>terug naar home.</a:t>
            </a:r>
            <a:endParaRPr sz="1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/>
          <p:nvPr/>
        </p:nvSpPr>
        <p:spPr>
          <a:xfrm>
            <a:off x="165500" y="190000"/>
            <a:ext cx="2186100" cy="970500"/>
          </a:xfrm>
          <a:prstGeom prst="rect">
            <a:avLst/>
          </a:prstGeom>
          <a:solidFill>
            <a:srgbClr val="48D59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04775" dir="2820000" algn="bl" rotWithShape="0">
              <a:srgbClr val="48D591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b="1"/>
              <a:t>Niveau 4</a:t>
            </a:r>
            <a:endParaRPr sz="11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/>
              <a:t>Er is sprake van externe begeleiding. Proces wordt vastgelegd in het HGPD.</a:t>
            </a:r>
            <a:endParaRPr sz="1100"/>
          </a:p>
        </p:txBody>
      </p:sp>
      <p:sp>
        <p:nvSpPr>
          <p:cNvPr id="84" name="Google Shape;84;p15"/>
          <p:cNvSpPr/>
          <p:nvPr/>
        </p:nvSpPr>
        <p:spPr>
          <a:xfrm>
            <a:off x="1616750" y="1259000"/>
            <a:ext cx="2186100" cy="970500"/>
          </a:xfrm>
          <a:prstGeom prst="roundRect">
            <a:avLst>
              <a:gd name="adj" fmla="val 16667"/>
            </a:avLst>
          </a:prstGeom>
          <a:solidFill>
            <a:srgbClr val="48D59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/>
              <a:t>School heeft voldoende handvaten. Leerling kan zich voldoende ontwikkelen met geboden hulp. </a:t>
            </a:r>
            <a:endParaRPr sz="1100"/>
          </a:p>
        </p:txBody>
      </p:sp>
      <p:sp>
        <p:nvSpPr>
          <p:cNvPr id="85" name="Google Shape;85;p15"/>
          <p:cNvSpPr/>
          <p:nvPr/>
        </p:nvSpPr>
        <p:spPr>
          <a:xfrm>
            <a:off x="1616750" y="2571750"/>
            <a:ext cx="2186100" cy="1359300"/>
          </a:xfrm>
          <a:prstGeom prst="roundRect">
            <a:avLst>
              <a:gd name="adj" fmla="val 16667"/>
            </a:avLst>
          </a:prstGeom>
          <a:solidFill>
            <a:srgbClr val="48D59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dirty="0"/>
              <a:t>Geboden ondersteuning is onvoldoende toereikend voor de ontwikkeling van het kind. Alternatieven voor ondersteuning raken uitgeput. Zorg om welbevinden van het kind. (Mogelijke overgang zorgniveau 4 naar 5) </a:t>
            </a:r>
            <a:endParaRPr sz="1100" dirty="0"/>
          </a:p>
        </p:txBody>
      </p:sp>
      <p:sp>
        <p:nvSpPr>
          <p:cNvPr id="86" name="Google Shape;86;p15"/>
          <p:cNvSpPr/>
          <p:nvPr/>
        </p:nvSpPr>
        <p:spPr>
          <a:xfrm>
            <a:off x="5220600" y="2746400"/>
            <a:ext cx="2186100" cy="684900"/>
          </a:xfrm>
          <a:prstGeom prst="roundRect">
            <a:avLst>
              <a:gd name="adj" fmla="val 16667"/>
            </a:avLst>
          </a:prstGeom>
          <a:solidFill>
            <a:srgbClr val="48D59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/>
              <a:t>Plaatsing andere basisschool niet mogelijk. Onderzoeken SBO of SO (SOP).  </a:t>
            </a:r>
            <a:r>
              <a:rPr lang="nl" sz="1100" b="1"/>
              <a:t> </a:t>
            </a:r>
            <a:endParaRPr sz="1100" b="1"/>
          </a:p>
        </p:txBody>
      </p:sp>
      <p:cxnSp>
        <p:nvCxnSpPr>
          <p:cNvPr id="87" name="Google Shape;87;p15"/>
          <p:cNvCxnSpPr>
            <a:stCxn id="83" idx="2"/>
            <a:endCxn id="84" idx="1"/>
          </p:cNvCxnSpPr>
          <p:nvPr/>
        </p:nvCxnSpPr>
        <p:spPr>
          <a:xfrm rot="-5400000" flipH="1">
            <a:off x="1145750" y="1273300"/>
            <a:ext cx="583800" cy="358200"/>
          </a:xfrm>
          <a:prstGeom prst="bentConnector2">
            <a:avLst/>
          </a:prstGeom>
          <a:noFill/>
          <a:ln w="38100" cap="flat" cmpd="sng">
            <a:solidFill>
              <a:srgbClr val="48D59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8" name="Google Shape;88;p15"/>
          <p:cNvCxnSpPr>
            <a:stCxn id="83" idx="2"/>
            <a:endCxn id="85" idx="1"/>
          </p:cNvCxnSpPr>
          <p:nvPr/>
        </p:nvCxnSpPr>
        <p:spPr>
          <a:xfrm rot="-5400000" flipH="1">
            <a:off x="392150" y="2026900"/>
            <a:ext cx="2091000" cy="358200"/>
          </a:xfrm>
          <a:prstGeom prst="bentConnector2">
            <a:avLst/>
          </a:prstGeom>
          <a:noFill/>
          <a:ln w="38100" cap="flat" cmpd="sng">
            <a:solidFill>
              <a:srgbClr val="48D59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9" name="Google Shape;89;p15"/>
          <p:cNvSpPr/>
          <p:nvPr/>
        </p:nvSpPr>
        <p:spPr>
          <a:xfrm>
            <a:off x="5220600" y="1831500"/>
            <a:ext cx="2186100" cy="684900"/>
          </a:xfrm>
          <a:prstGeom prst="roundRect">
            <a:avLst>
              <a:gd name="adj" fmla="val 16667"/>
            </a:avLst>
          </a:prstGeom>
          <a:solidFill>
            <a:srgbClr val="48D59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/>
              <a:t>Plaatsing andere basisschool (SOP) </a:t>
            </a:r>
            <a:endParaRPr sz="1100" b="1"/>
          </a:p>
        </p:txBody>
      </p:sp>
      <p:sp>
        <p:nvSpPr>
          <p:cNvPr id="90" name="Google Shape;90;p15"/>
          <p:cNvSpPr/>
          <p:nvPr/>
        </p:nvSpPr>
        <p:spPr>
          <a:xfrm>
            <a:off x="5220600" y="760575"/>
            <a:ext cx="2186100" cy="684900"/>
          </a:xfrm>
          <a:prstGeom prst="roundRect">
            <a:avLst>
              <a:gd name="adj" fmla="val 16667"/>
            </a:avLst>
          </a:prstGeom>
          <a:solidFill>
            <a:srgbClr val="48D59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dirty="0"/>
              <a:t>Alternatief ondersteuning (advies procesadviseur) wordt uitgeprobeerd op de huidige school</a:t>
            </a:r>
            <a:endParaRPr sz="1100" b="1" dirty="0"/>
          </a:p>
        </p:txBody>
      </p:sp>
      <p:cxnSp>
        <p:nvCxnSpPr>
          <p:cNvPr id="91" name="Google Shape;91;p15"/>
          <p:cNvCxnSpPr>
            <a:stCxn id="85" idx="3"/>
            <a:endCxn id="86" idx="1"/>
          </p:cNvCxnSpPr>
          <p:nvPr/>
        </p:nvCxnSpPr>
        <p:spPr>
          <a:xfrm rot="10800000" flipH="1">
            <a:off x="3802850" y="3088800"/>
            <a:ext cx="1417800" cy="162600"/>
          </a:xfrm>
          <a:prstGeom prst="bentConnector3">
            <a:avLst>
              <a:gd name="adj1" fmla="val 49998"/>
            </a:avLst>
          </a:prstGeom>
          <a:noFill/>
          <a:ln w="38100" cap="flat" cmpd="sng">
            <a:solidFill>
              <a:srgbClr val="48D59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2" name="Google Shape;92;p15"/>
          <p:cNvCxnSpPr>
            <a:stCxn id="85" idx="3"/>
            <a:endCxn id="89" idx="1"/>
          </p:cNvCxnSpPr>
          <p:nvPr/>
        </p:nvCxnSpPr>
        <p:spPr>
          <a:xfrm rot="10800000" flipH="1">
            <a:off x="3802850" y="2173800"/>
            <a:ext cx="1417800" cy="1077600"/>
          </a:xfrm>
          <a:prstGeom prst="bentConnector3">
            <a:avLst>
              <a:gd name="adj1" fmla="val 49998"/>
            </a:avLst>
          </a:prstGeom>
          <a:noFill/>
          <a:ln w="38100" cap="flat" cmpd="sng">
            <a:solidFill>
              <a:srgbClr val="48D59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3" name="Google Shape;93;p15"/>
          <p:cNvCxnSpPr>
            <a:stCxn id="85" idx="3"/>
            <a:endCxn id="90" idx="1"/>
          </p:cNvCxnSpPr>
          <p:nvPr/>
        </p:nvCxnSpPr>
        <p:spPr>
          <a:xfrm rot="10800000" flipH="1">
            <a:off x="3802850" y="1103100"/>
            <a:ext cx="1417800" cy="2148300"/>
          </a:xfrm>
          <a:prstGeom prst="bentConnector3">
            <a:avLst>
              <a:gd name="adj1" fmla="val 49998"/>
            </a:avLst>
          </a:prstGeom>
          <a:noFill/>
          <a:ln w="38100" cap="flat" cmpd="sng">
            <a:solidFill>
              <a:srgbClr val="48D59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4" name="Google Shape;94;p15"/>
          <p:cNvCxnSpPr>
            <a:stCxn id="90" idx="0"/>
            <a:endCxn id="84" idx="0"/>
          </p:cNvCxnSpPr>
          <p:nvPr/>
        </p:nvCxnSpPr>
        <p:spPr>
          <a:xfrm rot="5400000">
            <a:off x="4262550" y="-792225"/>
            <a:ext cx="498300" cy="3603900"/>
          </a:xfrm>
          <a:prstGeom prst="bentConnector3">
            <a:avLst>
              <a:gd name="adj1" fmla="val -47787"/>
            </a:avLst>
          </a:prstGeom>
          <a:noFill/>
          <a:ln w="38100" cap="flat" cmpd="sng">
            <a:solidFill>
              <a:srgbClr val="48D59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5" name="Google Shape;95;p15"/>
          <p:cNvSpPr/>
          <p:nvPr/>
        </p:nvSpPr>
        <p:spPr>
          <a:xfrm>
            <a:off x="1341200" y="4273300"/>
            <a:ext cx="2737200" cy="808200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EAD1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b="1" dirty="0"/>
              <a:t>Procesadviseur SWV</a:t>
            </a:r>
            <a:r>
              <a:rPr lang="nl" sz="1100" dirty="0"/>
              <a:t> wordt op proces betrokken middels open gesprek om mogelijkheden te verkennen voor ondersteuning of schoolwissel.  </a:t>
            </a:r>
            <a:endParaRPr sz="1100" dirty="0"/>
          </a:p>
        </p:txBody>
      </p:sp>
      <p:cxnSp>
        <p:nvCxnSpPr>
          <p:cNvPr id="96" name="Google Shape;96;p15"/>
          <p:cNvCxnSpPr>
            <a:stCxn id="95" idx="3"/>
            <a:endCxn id="85" idx="2"/>
          </p:cNvCxnSpPr>
          <p:nvPr/>
        </p:nvCxnSpPr>
        <p:spPr>
          <a:xfrm rot="-5400000">
            <a:off x="2538950" y="4101850"/>
            <a:ext cx="342300" cy="600"/>
          </a:xfrm>
          <a:prstGeom prst="bentConnector3">
            <a:avLst>
              <a:gd name="adj1" fmla="val 49993"/>
            </a:avLst>
          </a:prstGeom>
          <a:noFill/>
          <a:ln w="38100" cap="flat" cmpd="sng">
            <a:solidFill>
              <a:srgbClr val="EAD1D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7" name="Google Shape;97;p15"/>
          <p:cNvSpPr/>
          <p:nvPr/>
        </p:nvSpPr>
        <p:spPr>
          <a:xfrm>
            <a:off x="4945050" y="4273300"/>
            <a:ext cx="2737200" cy="808200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EAD1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b="1" dirty="0"/>
              <a:t>Procesadviseur SWV</a:t>
            </a: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dirty="0"/>
              <a:t>Bindend advies t.a.v. </a:t>
            </a:r>
            <a:r>
              <a:rPr lang="nl" sz="1100"/>
              <a:t>TLV en </a:t>
            </a:r>
            <a:r>
              <a:rPr lang="nl" sz="1100" dirty="0"/>
              <a:t>adviserende rol naar ontvangende school. </a:t>
            </a:r>
            <a:endParaRPr sz="1100" dirty="0"/>
          </a:p>
        </p:txBody>
      </p:sp>
      <p:cxnSp>
        <p:nvCxnSpPr>
          <p:cNvPr id="98" name="Google Shape;98;p15"/>
          <p:cNvCxnSpPr>
            <a:stCxn id="97" idx="3"/>
            <a:endCxn id="86" idx="2"/>
          </p:cNvCxnSpPr>
          <p:nvPr/>
        </p:nvCxnSpPr>
        <p:spPr>
          <a:xfrm rot="-5400000">
            <a:off x="5892900" y="3851950"/>
            <a:ext cx="842100" cy="600"/>
          </a:xfrm>
          <a:prstGeom prst="bentConnector3">
            <a:avLst>
              <a:gd name="adj1" fmla="val 49994"/>
            </a:avLst>
          </a:prstGeom>
          <a:noFill/>
          <a:ln w="38100" cap="flat" cmpd="sng">
            <a:solidFill>
              <a:srgbClr val="EAD1DC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9" name="Google Shape;99;p15"/>
          <p:cNvCxnSpPr>
            <a:stCxn id="86" idx="3"/>
            <a:endCxn id="100" idx="1"/>
          </p:cNvCxnSpPr>
          <p:nvPr/>
        </p:nvCxnSpPr>
        <p:spPr>
          <a:xfrm>
            <a:off x="7406700" y="3088850"/>
            <a:ext cx="428100" cy="600"/>
          </a:xfrm>
          <a:prstGeom prst="bentConnector3">
            <a:avLst>
              <a:gd name="adj1" fmla="val 50003"/>
            </a:avLst>
          </a:prstGeom>
          <a:noFill/>
          <a:ln w="38100" cap="flat" cmpd="sng">
            <a:solidFill>
              <a:srgbClr val="48D59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0" name="Google Shape;100;p15">
            <a:hlinkClick r:id="rId3" action="ppaction://hlinksldjump"/>
          </p:cNvPr>
          <p:cNvSpPr/>
          <p:nvPr/>
        </p:nvSpPr>
        <p:spPr>
          <a:xfrm>
            <a:off x="7834825" y="2746400"/>
            <a:ext cx="1234800" cy="684900"/>
          </a:xfrm>
          <a:prstGeom prst="rect">
            <a:avLst/>
          </a:prstGeom>
          <a:solidFill>
            <a:srgbClr val="4AACC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/>
              <a:t>Naar </a:t>
            </a:r>
            <a:r>
              <a:rPr lang="nl" sz="1100" b="1"/>
              <a:t>Niveau 5</a:t>
            </a:r>
            <a:endParaRPr sz="11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i="1"/>
              <a:t>(Klik hier)  </a:t>
            </a:r>
            <a:endParaRPr sz="1100" i="1"/>
          </a:p>
        </p:txBody>
      </p:sp>
      <p:sp>
        <p:nvSpPr>
          <p:cNvPr id="101" name="Google Shape;101;p15">
            <a:hlinkClick r:id="rId4" action="ppaction://hlinksldjump"/>
          </p:cNvPr>
          <p:cNvSpPr/>
          <p:nvPr/>
        </p:nvSpPr>
        <p:spPr>
          <a:xfrm>
            <a:off x="7689900" y="190000"/>
            <a:ext cx="1454100" cy="7269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000" dirty="0"/>
              <a:t>terug naar 3.</a:t>
            </a:r>
            <a:endParaRPr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/>
          <p:nvPr/>
        </p:nvSpPr>
        <p:spPr>
          <a:xfrm>
            <a:off x="165500" y="190000"/>
            <a:ext cx="2186100" cy="970500"/>
          </a:xfrm>
          <a:prstGeom prst="rect">
            <a:avLst/>
          </a:prstGeom>
          <a:solidFill>
            <a:srgbClr val="4AACC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61925" dir="2160000" algn="bl" rotWithShape="0">
              <a:srgbClr val="4AACC5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b="1"/>
              <a:t>Niveau 5</a:t>
            </a:r>
            <a:endParaRPr sz="11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/>
              <a:t>Plaatsing SO/SBO</a:t>
            </a:r>
            <a:endParaRPr sz="1100"/>
          </a:p>
        </p:txBody>
      </p:sp>
      <p:sp>
        <p:nvSpPr>
          <p:cNvPr id="107" name="Google Shape;107;p16"/>
          <p:cNvSpPr/>
          <p:nvPr/>
        </p:nvSpPr>
        <p:spPr>
          <a:xfrm>
            <a:off x="165500" y="2025300"/>
            <a:ext cx="2186100" cy="1254300"/>
          </a:xfrm>
          <a:prstGeom prst="roundRect">
            <a:avLst>
              <a:gd name="adj" fmla="val 16667"/>
            </a:avLst>
          </a:prstGeom>
          <a:solidFill>
            <a:srgbClr val="4AACC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dirty="0"/>
              <a:t>TLV wordt aangevraagd. Directeur Bestuurder SWV geeft TLV af.  </a:t>
            </a:r>
            <a:endParaRPr sz="1100" dirty="0"/>
          </a:p>
        </p:txBody>
      </p:sp>
      <p:sp>
        <p:nvSpPr>
          <p:cNvPr id="108" name="Google Shape;108;p16"/>
          <p:cNvSpPr/>
          <p:nvPr/>
        </p:nvSpPr>
        <p:spPr>
          <a:xfrm>
            <a:off x="3478950" y="2025300"/>
            <a:ext cx="2186100" cy="1254300"/>
          </a:xfrm>
          <a:prstGeom prst="roundRect">
            <a:avLst>
              <a:gd name="adj" fmla="val 16667"/>
            </a:avLst>
          </a:prstGeom>
          <a:solidFill>
            <a:srgbClr val="4AACC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/>
              <a:t>Onderwijsbehoeften sluiten aan bij SOP SBO/SO. Leerling wordt geplaatst.</a:t>
            </a:r>
            <a:endParaRPr sz="1100"/>
          </a:p>
        </p:txBody>
      </p:sp>
      <p:cxnSp>
        <p:nvCxnSpPr>
          <p:cNvPr id="109" name="Google Shape;109;p16"/>
          <p:cNvCxnSpPr>
            <a:stCxn id="107" idx="3"/>
            <a:endCxn id="108" idx="1"/>
          </p:cNvCxnSpPr>
          <p:nvPr/>
        </p:nvCxnSpPr>
        <p:spPr>
          <a:xfrm>
            <a:off x="2351600" y="2652450"/>
            <a:ext cx="1127400" cy="0"/>
          </a:xfrm>
          <a:prstGeom prst="straightConnector1">
            <a:avLst/>
          </a:prstGeom>
          <a:noFill/>
          <a:ln w="38100" cap="flat" cmpd="sng">
            <a:solidFill>
              <a:srgbClr val="4AACC5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0" name="Google Shape;110;p16"/>
          <p:cNvCxnSpPr>
            <a:stCxn id="106" idx="2"/>
            <a:endCxn id="107" idx="0"/>
          </p:cNvCxnSpPr>
          <p:nvPr/>
        </p:nvCxnSpPr>
        <p:spPr>
          <a:xfrm>
            <a:off x="1258550" y="1160500"/>
            <a:ext cx="0" cy="864900"/>
          </a:xfrm>
          <a:prstGeom prst="straightConnector1">
            <a:avLst/>
          </a:prstGeom>
          <a:noFill/>
          <a:ln w="38100" cap="flat" cmpd="sng">
            <a:solidFill>
              <a:srgbClr val="4AACC5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1" name="Google Shape;111;p16"/>
          <p:cNvSpPr/>
          <p:nvPr/>
        </p:nvSpPr>
        <p:spPr>
          <a:xfrm>
            <a:off x="119600" y="4271000"/>
            <a:ext cx="2277900" cy="808200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EAD1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 b="1" dirty="0"/>
              <a:t>Procesadviseur SWV </a:t>
            </a:r>
            <a:r>
              <a:rPr lang="nl" sz="1100" dirty="0"/>
              <a:t>schrijft onafhankelijk bindend advies aan de Directeur Bestuurder van het SWV. </a:t>
            </a:r>
            <a:endParaRPr sz="1100" dirty="0"/>
          </a:p>
        </p:txBody>
      </p:sp>
      <p:cxnSp>
        <p:nvCxnSpPr>
          <p:cNvPr id="112" name="Google Shape;112;p16"/>
          <p:cNvCxnSpPr>
            <a:stCxn id="111" idx="3"/>
            <a:endCxn id="107" idx="2"/>
          </p:cNvCxnSpPr>
          <p:nvPr/>
        </p:nvCxnSpPr>
        <p:spPr>
          <a:xfrm rot="-5400000">
            <a:off x="763100" y="3774950"/>
            <a:ext cx="991500" cy="600"/>
          </a:xfrm>
          <a:prstGeom prst="bentConnector3">
            <a:avLst>
              <a:gd name="adj1" fmla="val 49995"/>
            </a:avLst>
          </a:prstGeom>
          <a:noFill/>
          <a:ln w="38100" cap="flat" cmpd="sng">
            <a:solidFill>
              <a:srgbClr val="EAD1D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3" name="Google Shape;113;p16">
            <a:hlinkClick r:id="rId3" action="ppaction://hlinksldjump"/>
          </p:cNvPr>
          <p:cNvSpPr/>
          <p:nvPr/>
        </p:nvSpPr>
        <p:spPr>
          <a:xfrm>
            <a:off x="7689900" y="190000"/>
            <a:ext cx="1454100" cy="7269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000"/>
              <a:t>terug naar 4.</a:t>
            </a:r>
            <a:endParaRPr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37ABA2920E144A8DDB1DE26AC6DBC3" ma:contentTypeVersion="16" ma:contentTypeDescription="Een nieuw document maken." ma:contentTypeScope="" ma:versionID="d17d11eb7d2b24e22beb608646bd2931">
  <xsd:schema xmlns:xsd="http://www.w3.org/2001/XMLSchema" xmlns:xs="http://www.w3.org/2001/XMLSchema" xmlns:p="http://schemas.microsoft.com/office/2006/metadata/properties" xmlns:ns2="4ecfd946-7f81-4cd7-99fc-0e323899c3ae" xmlns:ns3="598a34d9-e10c-4097-b583-aa7a69991f09" targetNamespace="http://schemas.microsoft.com/office/2006/metadata/properties" ma:root="true" ma:fieldsID="8eacd7b0bbdfcb704d1033b6714854f7" ns2:_="" ns3:_="">
    <xsd:import namespace="4ecfd946-7f81-4cd7-99fc-0e323899c3ae"/>
    <xsd:import namespace="598a34d9-e10c-4097-b583-aa7a69991f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cfd946-7f81-4cd7-99fc-0e323899c3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06c18a8c-e02f-41d8-a440-faf19971474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8a34d9-e10c-4097-b583-aa7a69991f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bfc47cc-c7ed-436e-9213-152d93cde34c}" ma:internalName="TaxCatchAll" ma:showField="CatchAllData" ma:web="598a34d9-e10c-4097-b583-aa7a69991f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98a34d9-e10c-4097-b583-aa7a69991f09" xsi:nil="true"/>
    <lcf76f155ced4ddcb4097134ff3c332f xmlns="4ecfd946-7f81-4cd7-99fc-0e323899c3a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72686F2-577E-4B12-B62B-CEE14BF6C972}"/>
</file>

<file path=customXml/itemProps2.xml><?xml version="1.0" encoding="utf-8"?>
<ds:datastoreItem xmlns:ds="http://schemas.openxmlformats.org/officeDocument/2006/customXml" ds:itemID="{B60381F5-261B-44A0-B70E-35CE7B5BB48D}"/>
</file>

<file path=customXml/itemProps3.xml><?xml version="1.0" encoding="utf-8"?>
<ds:datastoreItem xmlns:ds="http://schemas.openxmlformats.org/officeDocument/2006/customXml" ds:itemID="{EAA7FC99-F274-4B95-9BCD-D73CBB788CAA}"/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399</Words>
  <Application>Microsoft Office PowerPoint</Application>
  <PresentationFormat>Diavoorstelling (16:9)</PresentationFormat>
  <Paragraphs>43</Paragraphs>
  <Slides>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6" baseType="lpstr">
      <vt:lpstr>Arial</vt:lpstr>
      <vt:lpstr>Simple Light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yony Smulders</dc:creator>
  <cp:lastModifiedBy>yony Smulders</cp:lastModifiedBy>
  <cp:revision>13</cp:revision>
  <dcterms:modified xsi:type="dcterms:W3CDTF">2022-07-14T08:49:36Z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0x0101009E37ABA2920E144A8DDB1DE26AC6DBC3</vt:lpwstr>
  </property>
  <property fmtid="{D5CDD505-2E9C-101B-9397-08002B2CF9AE}" pid="3" name="MediaServiceImageTags">
    <vt:lpwstr/>
  </property>
</Properties>
</file>